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handoutMasterIdLst>
    <p:handoutMasterId r:id="rId3"/>
  </p:handoutMasterIdLst>
  <p:sldIdLst>
    <p:sldId id="262" r:id="rId2"/>
  </p:sldIdLst>
  <p:sldSz cx="10621963" cy="6858000"/>
  <p:notesSz cx="9874250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CC"/>
    <a:srgbClr val="FF66FF"/>
    <a:srgbClr val="0F06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52" y="-96"/>
      </p:cViewPr>
      <p:guideLst>
        <p:guide orient="horz" pos="2160"/>
        <p:guide pos="33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9725"/>
          </a:xfrm>
          <a:prstGeom prst="rect">
            <a:avLst/>
          </a:prstGeom>
        </p:spPr>
        <p:txBody>
          <a:bodyPr vert="horz" lIns="90965" tIns="45483" rIns="90965" bIns="4548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0965" tIns="45483" rIns="90965" bIns="4548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7C50B8-BC96-455A-9CBA-F1D84091F34C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9900" cy="339725"/>
          </a:xfrm>
          <a:prstGeom prst="rect">
            <a:avLst/>
          </a:prstGeom>
        </p:spPr>
        <p:txBody>
          <a:bodyPr vert="horz" lIns="90965" tIns="45483" rIns="90965" bIns="4548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wrap="square" lIns="90965" tIns="45483" rIns="90965" bIns="4548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9822E78-D359-4715-AFE1-D3E9A5C88A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1373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6650" y="2130430"/>
            <a:ext cx="9028669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93295" y="3886200"/>
            <a:ext cx="743537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FA4C1-E7D3-4838-949C-33B46B344758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BBC9D-6460-4465-8C29-2EBA61E713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D537C-1379-4B0E-8DCC-32A0A1555078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FEB7-91FB-47B4-8D32-264B2BE202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00924" y="274643"/>
            <a:ext cx="238994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1097" y="274643"/>
            <a:ext cx="699279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B10A-6ACD-4FEB-A942-99D30AACECDF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884A6-F7E0-4E6F-BBE2-D850BFB3C2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D7AEF-E1B4-49FE-8D5D-0A9C3A9DE172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A4AB3-93C8-42E9-A951-C66F04CFEA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062" y="4406905"/>
            <a:ext cx="902866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062" y="2906713"/>
            <a:ext cx="902866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E31B9-79FB-4912-B5A3-4B248DDEB7B5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1685-8F54-4580-97D1-A2DECB7670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1099" y="1600205"/>
            <a:ext cx="46913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99500" y="1600205"/>
            <a:ext cx="46913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D1E45-C9E8-4D2D-B7AE-71FD5ED244C9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9506E-EED4-4ADC-B417-864CE5D782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1099" y="1535113"/>
            <a:ext cx="4693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099" y="2174875"/>
            <a:ext cx="4693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95811" y="1535113"/>
            <a:ext cx="46950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95811" y="2174875"/>
            <a:ext cx="469505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02B3E-48FE-4143-9D46-71CAD51F113C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F0A7-AAEE-43FA-9699-0237D7F2E5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7071C-9AE0-403B-87F9-19FBD6A4746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56329-FAC8-44EB-94BD-18339BD4B6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D101D-8AE9-4C44-BD6A-83BF89AEB9CB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C5B6C-48EC-4CA2-BDA4-79C3475966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100" y="273050"/>
            <a:ext cx="34945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52894" y="273055"/>
            <a:ext cx="593797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1100" y="1435103"/>
            <a:ext cx="34945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A0CE9-432F-4B6E-ADB1-39D0EF45A47F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43C3C-AB0A-4252-9A34-122987C65B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1980" y="4800600"/>
            <a:ext cx="637317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1980" y="612775"/>
            <a:ext cx="637317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81980" y="5367338"/>
            <a:ext cx="637317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2926-5CA6-4C74-860E-86415D3AA0E9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25957-372A-49EA-8D01-3C38597536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1813" y="274638"/>
            <a:ext cx="95583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1813" y="1600200"/>
            <a:ext cx="95583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1813" y="6356350"/>
            <a:ext cx="2478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B3C34F-F2E7-42E1-A54A-A7FDBA5D94D2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29025" y="6356350"/>
            <a:ext cx="3363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12063" y="6356350"/>
            <a:ext cx="24780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F588E62-DC2C-4A03-A66B-F3040F800F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gov.kz/cms/sites/default/files/mgov_instruction.pdf.pdf" TargetMode="External"/><Relationship Id="rId2" Type="http://schemas.openxmlformats.org/officeDocument/2006/relationships/hyperlink" Target="http://www.egov.k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8125" y="3886200"/>
            <a:ext cx="7434263" cy="1752600"/>
          </a:xfrm>
        </p:spPr>
        <p:txBody>
          <a:bodyPr/>
          <a:lstStyle/>
          <a:p>
            <a:pPr>
              <a:defRPr/>
            </a:pPr>
            <a:r>
              <a:rPr lang="ru-RU" smtClean="0"/>
              <a:t>п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11550" y="80963"/>
            <a:ext cx="3330575" cy="66960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 eaLnBrk="1" hangingPunct="1">
              <a:defRPr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услуга «Выдача архивных справок, копий архивных документов или архивных выписок» доступна на портале электронного правительства без электронной цифровой подписи посредством ввода одноразового пароля.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услуги с помощью одноразового пароля пользователю необходимо:</a:t>
            </a:r>
          </a:p>
          <a:p>
            <a:pPr marL="228600" indent="-2286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Авторизоваться на портале «Электронного правительства» </a:t>
            </a:r>
            <a:r>
              <a:rPr lang="ru-RU" sz="1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www.egov.kz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индивидуальный идентификационный номер (ИИН) и номер мобильного телефона, зарегистрированного в мобильной базе граждан. Для этого номер мобильного должен быть привязан к ИИН, что можно сделать в личном кабинете пользователя на сайте «Электронного правительства» либо обратившись в Центр обслуживания населения.</a:t>
            </a:r>
          </a:p>
          <a:p>
            <a:pPr marL="228600" indent="-2286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введения ИИН и номера телефона пользователю будет автоматически предоставлен одноразовый пароль, с помощью которого он сможет получить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госуслугу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Одноразовый пароль,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sms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-уведомление, которое приходит на мобильный телефон гражданина после отправки запроса. Запросивший получает на телефон проверочный код, далее нужно ввести код на 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eGov.kz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вводе кода 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автоматически проверяет номер гражданина в базе </a:t>
            </a:r>
            <a:r>
              <a:rPr lang="ru-RU" sz="1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мобильных граждан </a:t>
            </a:r>
            <a:r>
              <a:rPr lang="ru-RU" sz="1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mGov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случае совпадения номера телефона с номером зарегистрированном в данной базе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запрошенной услуги будет предоставлен незамедлительно. Для того чтобы зарегистрироваться в базе мобильных граждан, необходимо зайти в «Личный кабинет», в графе «телефон» указать номер мобильного телефона. Вместе с тем, привязать номер телефона к ИИН, можно также обратившись в фронт-офисы НАО «ГК» Правительство для граждан».</a:t>
            </a:r>
            <a:endParaRPr lang="ru-RU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388" y="80963"/>
            <a:ext cx="3360737" cy="66960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2888" y="307975"/>
            <a:ext cx="3051175" cy="6524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ГОСУДАРСТВЕННАЯ УСЛУГА</a:t>
            </a:r>
          </a:p>
        </p:txBody>
      </p:sp>
      <p:sp>
        <p:nvSpPr>
          <p:cNvPr id="2054" name="Прямоугольник 9"/>
          <p:cNvSpPr>
            <a:spLocks noChangeArrowheads="1"/>
          </p:cNvSpPr>
          <p:nvPr/>
        </p:nvSpPr>
        <p:spPr bwMode="auto">
          <a:xfrm>
            <a:off x="242888" y="1557338"/>
            <a:ext cx="3051175" cy="233838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tabLst>
                <a:tab pos="4810125" algn="l"/>
              </a:tabLst>
              <a:defRPr/>
            </a:pPr>
            <a:r>
              <a:rPr lang="kk-KZ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архивных справок, копий архивных документов или архивных выписок</a:t>
            </a:r>
            <a:r>
              <a:rPr lang="kk-KZ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algn="ctr">
              <a:tabLst>
                <a:tab pos="4810125" algn="l"/>
              </a:tabLst>
              <a:defRPr/>
            </a:pPr>
            <a:endParaRPr lang="kk-KZ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4810125" algn="l"/>
              </a:tabLst>
              <a:defRPr/>
            </a:pPr>
            <a:r>
              <a:rPr lang="kk-KZ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обращении в </a:t>
            </a:r>
          </a:p>
          <a:p>
            <a:pPr algn="ctr">
              <a:tabLst>
                <a:tab pos="4810125" algn="l"/>
              </a:tabLst>
              <a:defRPr/>
            </a:pPr>
            <a:r>
              <a:rPr lang="kk-KZ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государственную организацию </a:t>
            </a:r>
          </a:p>
          <a:p>
            <a:pPr algn="ctr">
              <a:tabLst>
                <a:tab pos="4810125" algn="l"/>
              </a:tabLst>
              <a:defRPr/>
            </a:pPr>
            <a:r>
              <a:rPr lang="kk-KZ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через Портал электронного</a:t>
            </a:r>
          </a:p>
          <a:p>
            <a:pPr algn="ctr">
              <a:tabLst>
                <a:tab pos="4810125" algn="l"/>
              </a:tabLst>
              <a:defRPr/>
            </a:pPr>
            <a:r>
              <a:rPr lang="kk-KZ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правительства</a:t>
            </a:r>
          </a:p>
          <a:p>
            <a:pPr algn="ctr">
              <a:tabLst>
                <a:tab pos="4810125" algn="l"/>
              </a:tabLst>
              <a:defRPr/>
            </a:pPr>
            <a:r>
              <a:rPr lang="kk-KZ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помощью одноразового </a:t>
            </a:r>
            <a:r>
              <a:rPr lang="ru-RU" alt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пароля</a:t>
            </a:r>
          </a:p>
          <a:p>
            <a:pPr algn="ctr">
              <a:tabLst>
                <a:tab pos="4810125" algn="l"/>
              </a:tabLst>
              <a:defRPr/>
            </a:pP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67538" y="80963"/>
            <a:ext cx="3459162" cy="66960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 оказания государственной услуги:</a:t>
            </a:r>
            <a:b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  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со дня сдачи пакета документов - в течение 11 (одиннадцати) рабочих дней.</a:t>
            </a:r>
            <a:b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в случаях, когда для оказания государственной услуги необходимо изучение документов двух и более организаций, а также периода более чем за 5 (пять)  лет, </a:t>
            </a: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услугодателем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срок оказания государственной услуги продлевается не более чем на 30 (тридцать) календарных дней после истечения срока оказания государственной услуги, о чем </a:t>
            </a:r>
            <a:r>
              <a:rPr lang="kk-KZ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извещается </a:t>
            </a: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услугополучател</a:t>
            </a:r>
            <a:r>
              <a:rPr lang="kk-KZ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ь посредством отправки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письм</a:t>
            </a:r>
            <a:r>
              <a:rPr lang="kk-KZ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адресу, указанному в заявлении, в течение</a:t>
            </a:r>
            <a:r>
              <a:rPr lang="kk-KZ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(трех) </a:t>
            </a:r>
            <a:r>
              <a:rPr lang="kk-KZ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календарных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дней со дня продления срока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рассмотрения.</a:t>
            </a:r>
            <a:b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случае установления факта неполноты представленных документов </a:t>
            </a: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услугодатель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дает письменный мотивированный отказ в дальнейшем рассмотрении заявления.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   </a:t>
            </a:r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 оказания государственной услуги: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результат оказания государственной услуги – архивная справка о подтверждении либо ответ об отсутствии запрашиваемых </a:t>
            </a:r>
            <a:r>
              <a:rPr lang="kk-KZ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сведений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социально-правового характера  и (или) заверенные копии или архивные выписки из архивных документов.</a:t>
            </a:r>
            <a:endParaRPr lang="ru-RU" sz="1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форма предоставления результата оказания государственной услуги – бумажная. На портале </a:t>
            </a:r>
            <a:r>
              <a:rPr lang="kk-KZ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выдается 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уведомление с указанием мест</a:t>
            </a:r>
            <a:r>
              <a:rPr lang="kk-KZ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даты получения результата оказания государственной услуги.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Стоимость услуги -  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Бесплатно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SzPct val="120000"/>
              <a:defRPr/>
            </a:pP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Услугополучатель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обеспечивает хранение результата оказания государственной услуги в течение 1 (одного)  года.</a:t>
            </a:r>
          </a:p>
          <a:p>
            <a:pPr algn="just" eaLnBrk="1" fontAlgn="t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t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Контактные телефоны справочных служб по вопросам оказания государственной услуги указаны на </a:t>
            </a:r>
            <a:r>
              <a:rPr lang="ru-RU" sz="1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интернет-ресурсе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Министерства www.mks.gov.kz в разделе «Государственные услуги». Единый контакт-центр по вопросам оказания государственных услуг: 1414</a:t>
            </a:r>
            <a:r>
              <a:rPr lang="kk-KZ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8-800-080-7777</a:t>
            </a:r>
            <a:endParaRPr lang="ru-RU" sz="1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t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6" name="Рисунок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8" y="3644900"/>
            <a:ext cx="305117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151</Words>
  <Application>Microsoft Office PowerPoint</Application>
  <PresentationFormat>Произвольный</PresentationFormat>
  <Paragraphs>73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MukanovaA</dc:creator>
  <cp:lastModifiedBy>5</cp:lastModifiedBy>
  <cp:revision>114</cp:revision>
  <cp:lastPrinted>2018-07-25T04:53:55Z</cp:lastPrinted>
  <dcterms:created xsi:type="dcterms:W3CDTF">2016-04-13T04:13:36Z</dcterms:created>
  <dcterms:modified xsi:type="dcterms:W3CDTF">2021-03-18T06:08:52Z</dcterms:modified>
</cp:coreProperties>
</file>