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handoutMasterIdLst>
    <p:handoutMasterId r:id="rId3"/>
  </p:handoutMasterIdLst>
  <p:sldIdLst>
    <p:sldId id="261" r:id="rId2"/>
  </p:sldIdLst>
  <p:sldSz cx="10621963" cy="6858000"/>
  <p:notesSz cx="9874250" cy="67976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CC"/>
    <a:srgbClr val="FF66FF"/>
    <a:srgbClr val="0F06CC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72" y="1590"/>
      </p:cViewPr>
      <p:guideLst>
        <p:guide orient="horz" pos="2160"/>
        <p:guide pos="334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9900" cy="339725"/>
          </a:xfrm>
          <a:prstGeom prst="rect">
            <a:avLst/>
          </a:prstGeom>
        </p:spPr>
        <p:txBody>
          <a:bodyPr vert="horz" lIns="90965" tIns="45483" rIns="90965" bIns="4548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92763" y="0"/>
            <a:ext cx="4279900" cy="339725"/>
          </a:xfrm>
          <a:prstGeom prst="rect">
            <a:avLst/>
          </a:prstGeom>
        </p:spPr>
        <p:txBody>
          <a:bodyPr vert="horz" lIns="90965" tIns="45483" rIns="90965" bIns="4548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02A0AF5-0DCE-4FF2-A361-D6C1CD849E85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279900" cy="339725"/>
          </a:xfrm>
          <a:prstGeom prst="rect">
            <a:avLst/>
          </a:prstGeom>
        </p:spPr>
        <p:txBody>
          <a:bodyPr vert="horz" lIns="90965" tIns="45483" rIns="90965" bIns="4548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92763" y="6456363"/>
            <a:ext cx="4279900" cy="339725"/>
          </a:xfrm>
          <a:prstGeom prst="rect">
            <a:avLst/>
          </a:prstGeom>
        </p:spPr>
        <p:txBody>
          <a:bodyPr vert="horz" wrap="square" lIns="90965" tIns="45483" rIns="90965" bIns="4548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621C0135-09BF-4BCB-ABC2-A0F2FA58F1C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03442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96650" y="2130430"/>
            <a:ext cx="9028669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93295" y="3886200"/>
            <a:ext cx="7435376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2E236-4EE6-44DC-A5E2-40C43905B92C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5596A-A356-4E4D-A150-AB6F5C88469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4E0CE-AAB2-420C-9E22-561CA80037DF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0911B-3E02-4535-8B27-5A23A4CDEEF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00924" y="274643"/>
            <a:ext cx="2389942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1097" y="274643"/>
            <a:ext cx="6992792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C904F-3767-4424-B8DD-905D2F3C662B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C56D5-0E0B-4721-B12E-464C5DA1085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4D7F8-ED8F-4C51-BBEE-CC03308FC2F4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BC966-2E73-46A6-9759-63D9E1B44E1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062" y="4406905"/>
            <a:ext cx="902866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062" y="2906713"/>
            <a:ext cx="9028669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A0ED7-CA1C-4C1E-9D77-2DD10C2CD896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2237-F715-4EC1-AF60-19A62753CA7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1099" y="1600205"/>
            <a:ext cx="469136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99500" y="1600205"/>
            <a:ext cx="469136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854B7-A3DC-4F00-84D3-AFD2F024E01D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D7C95-0608-419F-98F0-8A5BC5A87D1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1099" y="1535113"/>
            <a:ext cx="4693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1099" y="2174875"/>
            <a:ext cx="4693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95811" y="1535113"/>
            <a:ext cx="469505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95811" y="2174875"/>
            <a:ext cx="469505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5AD0F-8BAA-4AEF-B9F6-2AB576AD8A82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6572F-9952-4469-B8C4-366C0B76069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E62B3-D69F-461C-B9E7-72D3A0245F27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CAB69-2D28-4F0B-8095-0AFC808819B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15B18-F33E-46DF-80DF-CE6F4C41CDF1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62CA7-4714-456E-AA14-39E1BF6223A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1100" y="273050"/>
            <a:ext cx="349455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52894" y="273055"/>
            <a:ext cx="593797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1100" y="1435103"/>
            <a:ext cx="349455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FDA61-673B-4206-AF70-152D315EC328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D05DC-EC29-4AD8-8391-F105E65D1E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81980" y="4800600"/>
            <a:ext cx="637317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81980" y="612775"/>
            <a:ext cx="6373178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81980" y="5367338"/>
            <a:ext cx="637317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F4368-95AE-4032-AF1E-18F263991A60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EC20C-FD0C-46DA-8E91-AE82D5A1B60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531813" y="274638"/>
            <a:ext cx="95583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31813" y="1600200"/>
            <a:ext cx="955833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1813" y="6356350"/>
            <a:ext cx="24780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6D5172-1E16-4654-872A-F15C2EC7FC7C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29025" y="6356350"/>
            <a:ext cx="33639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12063" y="6356350"/>
            <a:ext cx="247808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31BCC206-15B4-464C-A6C6-FBFB88CE49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gov.kz/cms/sites/default/files/mgov_instruction.pdf.pdf" TargetMode="External"/><Relationship Id="rId2" Type="http://schemas.openxmlformats.org/officeDocument/2006/relationships/hyperlink" Target="http://www.egov.kz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3508375" y="122238"/>
            <a:ext cx="3240088" cy="666115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endParaRPr lang="kk-KZ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defRPr/>
            </a:pPr>
            <a:r>
              <a:rPr lang="kk-KZ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Архивтік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анықтамалар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архивтік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құжаттардың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көшірмелерін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архивтік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үзінділер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</a:t>
            </a:r>
            <a:r>
              <a:rPr lang="kk-KZ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мемлекеттік қызметі </a:t>
            </a:r>
            <a:r>
              <a:rPr lang="kk-KZ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электрондық үкімет </a:t>
            </a:r>
            <a:r>
              <a:rPr lang="kk-KZ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порталында электрондық сандық қолтаңбасыз біржолғы </a:t>
            </a:r>
            <a:r>
              <a:rPr lang="kk-KZ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құпиясөзін енгізумен қол </a:t>
            </a:r>
            <a:r>
              <a:rPr lang="kk-KZ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жетімді.</a:t>
            </a:r>
            <a:endParaRPr lang="ru-RU" sz="1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fontAlgn="auto" hangingPunct="1">
              <a:defRPr/>
            </a:pPr>
            <a:r>
              <a:rPr lang="kk-KZ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 алушыға біржолғы </a:t>
            </a:r>
            <a:r>
              <a:rPr lang="kk-KZ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құпиясөзі арқылы қызмет алу үшін: </a:t>
            </a:r>
            <a:endParaRPr lang="ru-RU" sz="1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 eaLnBrk="1" fontAlgn="auto" hangingPunct="1">
              <a:buFont typeface="+mj-lt"/>
              <a:buAutoNum type="arabicPeriod"/>
              <a:defRPr/>
            </a:pPr>
            <a:r>
              <a:rPr lang="kk-KZ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Электрондық үкімет» </a:t>
            </a:r>
            <a:r>
              <a:rPr lang="kk-KZ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порталында</a:t>
            </a:r>
            <a:r>
              <a:rPr lang="ru-RU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www.egov.kz</a:t>
            </a:r>
            <a:r>
              <a:rPr lang="ru-RU" sz="10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авторизациядан</a:t>
            </a:r>
            <a:r>
              <a:rPr lang="ru-RU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өту</a:t>
            </a:r>
            <a:r>
              <a:rPr lang="ru-RU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endParaRPr lang="ru-RU" sz="1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 eaLnBrk="1" fontAlgn="auto" hangingPunct="1">
              <a:buFont typeface="+mj-lt"/>
              <a:buAutoNum type="arabicPeriod"/>
              <a:defRPr/>
            </a:pPr>
            <a:r>
              <a:rPr lang="ru-RU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сәйкестендіру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нөмірін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(ЖСН) </a:t>
            </a:r>
            <a:r>
              <a:rPr lang="ru-RU" sz="1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азматтардың</a:t>
            </a:r>
            <a:r>
              <a:rPr lang="ru-RU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мобильді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базасында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тіркелген</a:t>
            </a:r>
            <a:r>
              <a:rPr lang="ru-RU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ұялы</a:t>
            </a:r>
            <a:r>
              <a:rPr lang="ru-RU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телефон </a:t>
            </a:r>
            <a:r>
              <a:rPr lang="ru-RU" sz="1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нөмірін</a:t>
            </a:r>
            <a:r>
              <a:rPr lang="ru-RU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жазу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ұялы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телефонның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нөмірі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сәйкестендіру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нөміріне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(ЖСН)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байлану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оны «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Электрондық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үкімет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сайтында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қолданушының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кабинетінде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жасауға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Халыққа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көрсету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орталығына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сұрау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салуға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28600" indent="-22860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ЖСН </a:t>
            </a:r>
            <a:r>
              <a:rPr lang="ru-RU" sz="1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ұялы</a:t>
            </a:r>
            <a:r>
              <a:rPr lang="ru-RU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</a:t>
            </a:r>
            <a:r>
              <a:rPr lang="ru-RU" sz="1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нөмірін</a:t>
            </a:r>
            <a:r>
              <a:rPr lang="ru-RU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енгізгеннен</a:t>
            </a:r>
            <a:r>
              <a:rPr lang="ru-RU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қолданушыға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біржолғы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құпиясөзі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автоматты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келіп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ала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 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SzPct val="120000"/>
              <a:defRPr/>
            </a:pPr>
            <a:endParaRPr lang="kk-KZ" sz="1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kk-KZ" sz="1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Біржолғы құпиясөзі</a:t>
            </a:r>
            <a:r>
              <a:rPr lang="kk-KZ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ол өтініш жібергеннен кейін азаматтың ұялы </a:t>
            </a:r>
            <a:r>
              <a:rPr lang="kk-KZ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телефонына келетін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sms-хабарлама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Сұраныс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жіберуші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телефон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тексеру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кодын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ары </a:t>
            </a:r>
            <a:r>
              <a:rPr lang="ru-RU" sz="1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қарай</a:t>
            </a:r>
            <a:r>
              <a:rPr lang="ru-RU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eGov.kz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кодты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енгізу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Код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енгізілгеннен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1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портал </a:t>
            </a:r>
            <a:r>
              <a:rPr lang="ru-RU" sz="1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автоматты</a:t>
            </a:r>
            <a:r>
              <a:rPr lang="ru-RU" sz="1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1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mGov</a:t>
            </a:r>
            <a:r>
              <a:rPr lang="ru-RU" sz="10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ru-RU" sz="10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мобильді</a:t>
            </a:r>
            <a:r>
              <a:rPr lang="ru-RU" sz="1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ru-RU" sz="10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азаматтар</a:t>
            </a:r>
            <a:r>
              <a:rPr lang="ru-RU" sz="1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базасында</a:t>
            </a:r>
            <a:r>
              <a:rPr lang="ru-RU" sz="1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азаматтың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нөмірін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тексереді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телефон </a:t>
            </a:r>
            <a:r>
              <a:rPr lang="ru-RU" sz="1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нөмірі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осы </a:t>
            </a:r>
            <a:r>
              <a:rPr lang="ru-RU" sz="1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базада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тіркелген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нөмірімен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сұралып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отырған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қызметтің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нәтижесі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кідірмей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беріледі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Мобильді</a:t>
            </a:r>
            <a:r>
              <a:rPr lang="ru-RU" sz="1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азаматтар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базасында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тіркелу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«Жеке </a:t>
            </a:r>
            <a:r>
              <a:rPr lang="ru-RU" sz="1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кабинетіне</a:t>
            </a:r>
            <a:r>
              <a:rPr lang="ru-RU" sz="1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кіріп</a:t>
            </a:r>
            <a:r>
              <a:rPr lang="ru-RU" sz="1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«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</a:t>
            </a:r>
            <a:r>
              <a:rPr lang="ru-RU" sz="1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бағанасында</a:t>
            </a:r>
            <a:r>
              <a:rPr lang="ru-RU" sz="1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ұялы</a:t>
            </a:r>
            <a:r>
              <a:rPr lang="ru-RU" sz="1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</a:t>
            </a:r>
            <a:r>
              <a:rPr lang="ru-RU" sz="1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нөмір</a:t>
            </a:r>
            <a:r>
              <a:rPr lang="kk-KZ" sz="1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1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жазу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телефон </a:t>
            </a:r>
            <a:r>
              <a:rPr lang="ru-RU" sz="1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нөмірін</a:t>
            </a:r>
            <a:r>
              <a:rPr lang="ru-RU" sz="1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ЖСНға</a:t>
            </a:r>
            <a:r>
              <a:rPr lang="ru-RU" sz="1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байландыру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сондай-ақ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Азаматтар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үкімет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МК» ҚАҚ </a:t>
            </a:r>
            <a:r>
              <a:rPr lang="ru-RU" sz="1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кеңсе-қорларына</a:t>
            </a:r>
            <a:r>
              <a:rPr lang="ru-RU" sz="1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сұрау</a:t>
            </a:r>
            <a:r>
              <a:rPr lang="ru-RU" sz="1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салуға</a:t>
            </a:r>
            <a:r>
              <a:rPr lang="ru-RU" sz="1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27000" y="115888"/>
            <a:ext cx="3265488" cy="66611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1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жыл</a:t>
            </a:r>
            <a:endParaRPr lang="ru-RU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3838" y="296863"/>
            <a:ext cx="3121025" cy="6746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МЕМ</a:t>
            </a:r>
            <a:r>
              <a:rPr lang="kk-KZ" sz="1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ЛЕКЕТТІК ҚЫЗМЕТ КӨРСЕТУ</a:t>
            </a:r>
            <a:endParaRPr lang="ru-RU" sz="1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Прямоугольник 15"/>
          <p:cNvSpPr>
            <a:spLocks noChangeArrowheads="1"/>
          </p:cNvSpPr>
          <p:nvPr/>
        </p:nvSpPr>
        <p:spPr bwMode="auto">
          <a:xfrm>
            <a:off x="223838" y="1773238"/>
            <a:ext cx="312102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Arial" charset="0"/>
              <a:buNone/>
            </a:pPr>
            <a:r>
              <a:rPr lang="kk-KZ" altLang="ru-RU" sz="1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altLang="ru-RU" sz="1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Архивтік анықтамалар, архивтік құжаттардың көшірмелерін немесе архивтік үзінділер беру</a:t>
            </a:r>
            <a:r>
              <a:rPr lang="kk-KZ" altLang="ru-RU" sz="1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algn="ctr">
              <a:buFont typeface="Arial" charset="0"/>
              <a:buNone/>
            </a:pPr>
            <a:r>
              <a:rPr lang="kk-KZ" altLang="ru-RU" sz="1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1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altLang="ru-RU" sz="1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Мемлекеттік ұйымға Үкіметтің электронды порталы арқылы біржолғы құпиясөзімен жолданым жасауда</a:t>
            </a:r>
            <a:endParaRPr lang="ru-RU" altLang="ru-RU" sz="1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823075" y="115888"/>
            <a:ext cx="3600450" cy="66611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>
              <a:defRPr/>
            </a:pPr>
            <a:r>
              <a:rPr lang="kk-KZ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 көрсетілетін қызметтің орындау мерзімі:</a:t>
            </a:r>
            <a:br>
              <a:rPr lang="kk-KZ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  </a:t>
            </a:r>
            <a:endParaRPr lang="ru-RU" sz="1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defRPr/>
            </a:pPr>
            <a:r>
              <a:rPr lang="kk-KZ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құжаттар пакетінің тапсырылған күнінен – </a:t>
            </a:r>
            <a:r>
              <a:rPr lang="ru-RU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11 (он  </a:t>
            </a:r>
            <a:r>
              <a:rPr lang="ru-RU" sz="1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күн</a:t>
            </a:r>
            <a:r>
              <a:rPr lang="ru-RU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ішінде</a:t>
            </a:r>
            <a:r>
              <a:rPr lang="ru-RU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>
              <a:defRPr/>
            </a:pPr>
            <a:endParaRPr lang="kk-KZ" sz="1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defRPr/>
            </a:pPr>
            <a:r>
              <a:rPr lang="kk-KZ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2 )</a:t>
            </a:r>
            <a:r>
              <a:rPr lang="kk-KZ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 қызмет көрсету үшін екі және одан көп ұйымдардың құжаттарын зерттеу, сондай-ақ 5 (бес) жылдан астам </a:t>
            </a:r>
            <a:r>
              <a:rPr lang="kk-KZ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кезең </a:t>
            </a:r>
            <a:r>
              <a:rPr lang="kk-KZ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қарау кезінде қызмет беруші орындау мерзімін, мемлекеттік қызмет көрсету мерзімі өткеннен кейін, 30 (отыз) күнтізбелік </a:t>
            </a:r>
            <a:r>
              <a:rPr lang="kk-KZ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күннен </a:t>
            </a:r>
            <a:r>
              <a:rPr lang="kk-KZ" sz="1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астырмай </a:t>
            </a:r>
            <a:r>
              <a:rPr lang="kk-KZ" sz="1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ұзартылады</a:t>
            </a:r>
            <a:r>
              <a:rPr lang="kk-KZ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ол жайлы сұраныста жазылған мекенжай бойынша мемлекеттік қызмет алушыға хат арқылы хабар береді, қарау мерзімін ұзартылған күнінен бастап 3 (үш) күн ішінде. </a:t>
            </a:r>
            <a:br>
              <a:rPr lang="kk-KZ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algn="just" eaLnBrk="1" hangingPunct="1">
              <a:defRPr/>
            </a:pP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құжаттардың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толымсыздығы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анықталған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беруші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ары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қарай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сұранысты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қарастыруда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жазбаша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дәлелді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қабыл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алмау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шешім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defRPr/>
            </a:pPr>
            <a:endParaRPr lang="kk-KZ" sz="1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kk-KZ" sz="1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 </a:t>
            </a:r>
            <a:r>
              <a:rPr lang="kk-KZ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көрсетілетін қызметтің нәтижесі:</a:t>
            </a:r>
            <a:endParaRPr lang="ru-RU" sz="1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defRPr/>
            </a:pPr>
            <a:r>
              <a:rPr lang="kk-KZ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 көрсетілетін қызметтің нәтижесі – сұралып отырған </a:t>
            </a:r>
            <a:r>
              <a:rPr lang="kk-KZ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әлеуметтік-құқықтық </a:t>
            </a:r>
            <a:r>
              <a:rPr lang="kk-KZ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сипаттағы мәліметтерді растайтын немесе жоқ болғаны туралы жауап және (немесе) </a:t>
            </a:r>
            <a:r>
              <a:rPr lang="kk-KZ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архив </a:t>
            </a:r>
            <a:r>
              <a:rPr lang="kk-KZ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құжаттарынан </a:t>
            </a:r>
            <a:r>
              <a:rPr lang="kk-KZ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алынғаны </a:t>
            </a:r>
            <a:r>
              <a:rPr lang="kk-KZ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расталған құжаттар немесе </a:t>
            </a:r>
            <a:r>
              <a:rPr lang="kk-KZ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архив </a:t>
            </a:r>
            <a:r>
              <a:rPr lang="kk-KZ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үзінділер. </a:t>
            </a:r>
            <a:endParaRPr lang="ru-RU" sz="1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defRPr/>
            </a:pPr>
            <a:r>
              <a:rPr lang="kk-KZ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Мемлекеттік көрсетілетін қызметтің нәтижесін беру формасы – қағаз түрінде. Порталда мемлекеттік көрсететін қызметінің нәтижесін алу күні, уақыты және алатын орны көрсетілген хабарландыру жіберіледі.</a:t>
            </a:r>
            <a:endParaRPr lang="ru-RU" sz="1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defRPr/>
            </a:pPr>
            <a:r>
              <a:rPr lang="kk-KZ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 беруші мемлекеттік көрсетілетін қызметтің нәтижесін 1 (бір) жыл көлемінде сақталуын қамтамасыз етеді.</a:t>
            </a:r>
            <a:endParaRPr lang="ru-RU" sz="1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defRPr/>
            </a:pPr>
            <a:endParaRPr lang="kk-KZ" sz="1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kk-KZ" sz="10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Қызметтің бағасы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-  </a:t>
            </a:r>
            <a:r>
              <a:rPr lang="kk-KZ" sz="10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тегін</a:t>
            </a:r>
            <a:endParaRPr lang="ru-RU" sz="10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defRPr/>
            </a:pPr>
            <a:endParaRPr lang="kk-KZ" sz="1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defRPr/>
            </a:pPr>
            <a:r>
              <a:rPr lang="kk-KZ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 </a:t>
            </a:r>
            <a:r>
              <a:rPr lang="kk-KZ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көрсетілетін қызмет сұрақтары бойынша анықтамалық қызметтердің байланыс телефондары Министрліктің </a:t>
            </a:r>
            <a:r>
              <a:rPr lang="ru-RU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www.mks.gov.kz  </a:t>
            </a:r>
            <a:r>
              <a:rPr lang="kk-KZ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ғаламтор-ресурсында «Мемлекеттік қызметтер» бөлімінде жазылған.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көрсетілетін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сұрақтары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бірыңғай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байланыс-орталығы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1414</a:t>
            </a:r>
            <a:r>
              <a:rPr lang="kk-KZ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8-800-080-7777.</a:t>
            </a:r>
          </a:p>
        </p:txBody>
      </p:sp>
      <p:pic>
        <p:nvPicPr>
          <p:cNvPr id="2055" name="Рисунок 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6213" y="3644900"/>
            <a:ext cx="3168650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950</TotalTime>
  <Words>150</Words>
  <Application>Microsoft Office PowerPoint</Application>
  <PresentationFormat>Произвольный</PresentationFormat>
  <Paragraphs>65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MukanovaA</dc:creator>
  <cp:lastModifiedBy>5</cp:lastModifiedBy>
  <cp:revision>109</cp:revision>
  <cp:lastPrinted>2018-07-25T04:53:55Z</cp:lastPrinted>
  <dcterms:created xsi:type="dcterms:W3CDTF">2016-04-13T04:13:36Z</dcterms:created>
  <dcterms:modified xsi:type="dcterms:W3CDTF">2021-03-18T06:11:46Z</dcterms:modified>
</cp:coreProperties>
</file>