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72" r:id="rId3"/>
    <p:sldId id="273" r:id="rId4"/>
    <p:sldId id="265" r:id="rId5"/>
    <p:sldId id="267" r:id="rId6"/>
    <p:sldId id="257" r:id="rId7"/>
    <p:sldId id="258" r:id="rId8"/>
    <p:sldId id="259" r:id="rId9"/>
    <p:sldId id="260" r:id="rId10"/>
    <p:sldId id="261" r:id="rId11"/>
    <p:sldId id="262" r:id="rId12"/>
    <p:sldId id="263" r:id="rId13"/>
    <p:sldId id="264" r:id="rId14"/>
    <p:sldId id="271" r:id="rId15"/>
    <p:sldId id="25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B1AF668-81CD-4288-ACC9-7A011546618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B1AF668-81CD-4288-ACC9-7A011546618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B1AF668-81CD-4288-ACC9-7A011546618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1AF668-81CD-4288-ACC9-7A011546618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DB1AF668-81CD-4288-ACC9-7A0115466184}" type="datetimeFigureOut">
              <a:rPr lang="ru-RU" smtClean="0"/>
              <a:t>25.02.2025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1AF668-81CD-4288-ACC9-7A0115466184}"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0782F5-9146-4369-8D11-569DD9E3894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1AF668-81CD-4288-ACC9-7A0115466184}" type="datetimeFigureOut">
              <a:rPr lang="ru-RU" smtClean="0"/>
              <a:t>25.02.2025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B1AF668-81CD-4288-ACC9-7A0115466184}" type="datetimeFigureOut">
              <a:rPr lang="ru-RU" smtClean="0"/>
              <a:t>25.02.2025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AF668-81CD-4288-ACC9-7A0115466184}" type="datetimeFigureOut">
              <a:rPr lang="ru-RU" smtClean="0"/>
              <a:t>25.02.2025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DB1AF668-81CD-4288-ACC9-7A0115466184}" type="datetimeFigureOut">
              <a:rPr lang="ru-RU" smtClean="0"/>
              <a:t>25.02.2025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D0782F5-9146-4369-8D11-569DD9E3894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1AF668-81CD-4288-ACC9-7A0115466184}" type="datetimeFigureOut">
              <a:rPr lang="ru-RU" smtClean="0"/>
              <a:t>25.02.2025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0782F5-9146-4369-8D11-569DD9E3894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B1AF668-81CD-4288-ACC9-7A0115466184}" type="datetimeFigureOut">
              <a:rPr lang="ru-RU" smtClean="0"/>
              <a:t>25.02.2025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D0782F5-9146-4369-8D11-569DD9E3894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д.22</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1266" name="Picture 2" descr="C:\Users\пк\Desktop\ф.342, оп.5, д2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60" r="3333"/>
          <a:stretch/>
        </p:blipFill>
        <p:spPr bwMode="auto">
          <a:xfrm>
            <a:off x="239696" y="332656"/>
            <a:ext cx="4044271" cy="5539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4283968" y="881717"/>
            <a:ext cx="464695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err="1">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Айнажаров</a:t>
            </a:r>
            <a:r>
              <a:rPr lang="ru-RU" sz="3200" b="1" dirty="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k-KZ" sz="3200" b="1" dirty="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Ішпекбай Мамбетович</a:t>
            </a:r>
            <a:endParaRPr lang="ru-RU" sz="3200" b="1" dirty="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200" b="1" dirty="0" smtClean="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kk-KZ" sz="3200" b="1" smtClean="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1919-2001 жж.</a:t>
            </a:r>
            <a:r>
              <a:rPr lang="en-US" sz="3200" b="1" dirty="0" smtClean="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200" b="1" cap="none" spc="0" dirty="0">
              <a:ln w="11430">
                <a:solidFill>
                  <a:schemeClr val="accent2">
                    <a:lumMod val="60000"/>
                    <a:lumOff val="4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4283968" y="2969949"/>
            <a:ext cx="4602304"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800" b="1" spc="50" dirty="0" smtClean="0">
                <a:ln w="11430"/>
                <a:solidFill>
                  <a:srgbClr val="0070C0"/>
                </a:solidFill>
                <a:effectLst>
                  <a:outerShdw blurRad="76200" dist="50800" dir="5400000" algn="tl" rotWithShape="0">
                    <a:srgbClr val="000000">
                      <a:alpha val="65000"/>
                    </a:srgbClr>
                  </a:outerShdw>
                </a:effectLst>
              </a:rPr>
              <a:t>Ұлы Отан Соғысының ардагері</a:t>
            </a:r>
            <a:endParaRPr lang="ru-RU" sz="2800" b="1"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9112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д.19</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 name="Picture 2" descr="C:\Users\пк\Desktop\ф343, оп.3, д.7.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9" r="285" b="3215"/>
          <a:stretch/>
        </p:blipFill>
        <p:spPr bwMode="auto">
          <a:xfrm>
            <a:off x="198437" y="-9525"/>
            <a:ext cx="8982075" cy="61436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пк\Desktop\ф.342, оп.5, д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8631" y="-433952"/>
            <a:ext cx="3920857" cy="5022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9112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д.20</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8194" name="Picture 2" descr="C:\Users\пк\Desktop\ф.342, оп.5, д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47" r="63229" b="48341"/>
          <a:stretch/>
        </p:blipFill>
        <p:spPr bwMode="auto">
          <a:xfrm>
            <a:off x="197506" y="15046"/>
            <a:ext cx="3038645" cy="6092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пк\Desktop\ф.342, оп.5, д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51" t="51648" r="61593"/>
          <a:stretch/>
        </p:blipFill>
        <p:spPr bwMode="auto">
          <a:xfrm>
            <a:off x="3216422" y="15047"/>
            <a:ext cx="2376264" cy="60922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92686" y="44525"/>
            <a:ext cx="2929150" cy="7848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9 </a:t>
            </a:r>
            <a:r>
              <a:rPr lang="ru-RU" sz="1500" b="1" dirty="0" err="1" smtClean="0">
                <a:latin typeface="Times New Roman" panose="02020603050405020304" pitchFamily="18" charset="0"/>
                <a:cs typeface="Times New Roman" panose="02020603050405020304" pitchFamily="18" charset="0"/>
              </a:rPr>
              <a:t>мамыр</a:t>
            </a:r>
            <a:r>
              <a:rPr lang="ru-RU" sz="1500" b="1" dirty="0" smtClean="0">
                <a:latin typeface="Times New Roman" panose="02020603050405020304" pitchFamily="18" charset="0"/>
                <a:cs typeface="Times New Roman" panose="02020603050405020304" pitchFamily="18" charset="0"/>
              </a:rPr>
              <a:t>, 1985 </a:t>
            </a:r>
            <a:r>
              <a:rPr lang="ru-RU" sz="1500" b="1" dirty="0" err="1" smtClean="0">
                <a:latin typeface="Times New Roman" panose="02020603050405020304" pitchFamily="18" charset="0"/>
                <a:cs typeface="Times New Roman" panose="02020603050405020304" pitchFamily="18" charset="0"/>
              </a:rPr>
              <a:t>жыл</a:t>
            </a:r>
            <a:r>
              <a:rPr lang="ru-RU" sz="1500" b="1" dirty="0" smtClean="0">
                <a:latin typeface="Times New Roman" panose="02020603050405020304" pitchFamily="18" charset="0"/>
                <a:cs typeface="Times New Roman" panose="02020603050405020304" pitchFamily="18" charset="0"/>
              </a:rPr>
              <a:t>, </a:t>
            </a:r>
          </a:p>
          <a:p>
            <a:pPr algn="ctr"/>
            <a:r>
              <a:rPr lang="kk-KZ" sz="1500" b="1" dirty="0" smtClean="0">
                <a:latin typeface="Times New Roman" panose="02020603050405020304" pitchFamily="18" charset="0"/>
                <a:cs typeface="Times New Roman" panose="02020603050405020304" pitchFamily="18" charset="0"/>
              </a:rPr>
              <a:t>Аягөз қ. райтипография, </a:t>
            </a:r>
          </a:p>
          <a:p>
            <a:pPr algn="ctr"/>
            <a:r>
              <a:rPr lang="kk-KZ" sz="1500" b="1" dirty="0" smtClean="0">
                <a:latin typeface="Times New Roman" panose="02020603050405020304" pitchFamily="18" charset="0"/>
                <a:cs typeface="Times New Roman" panose="02020603050405020304" pitchFamily="18" charset="0"/>
              </a:rPr>
              <a:t>№56 (6343) тираж </a:t>
            </a:r>
            <a:endParaRPr lang="ru-RU" sz="1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2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пк\Desktop\ф343, оп.3, д.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04" y="55953"/>
            <a:ext cx="8696576" cy="3102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8" name="Picture 2" descr="C:\Users\пк\Desktop\ф.342, оп.5, д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94" y="2996952"/>
            <a:ext cx="8406196" cy="3416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д.21</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2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д.22</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242" name="Picture 2" descr="C:\Users\пк\Desktop\ф.342, оп.5, д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306" r="1726" b="4734"/>
          <a:stretch/>
        </p:blipFill>
        <p:spPr bwMode="auto">
          <a:xfrm>
            <a:off x="683568" y="332656"/>
            <a:ext cx="7416824" cy="5184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5546881"/>
            <a:ext cx="4464496" cy="400110"/>
          </a:xfrm>
          <a:prstGeom prst="rect">
            <a:avLst/>
          </a:prstGeom>
          <a:noFill/>
        </p:spPr>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Ішпекбай Айнажаров жарымен </a:t>
            </a:r>
          </a:p>
        </p:txBody>
      </p:sp>
    </p:spTree>
    <p:extLst>
      <p:ext uri="{BB962C8B-B14F-4D97-AF65-F5344CB8AC3E}">
        <p14:creationId xmlns:p14="http://schemas.microsoft.com/office/powerpoint/2010/main" val="389112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пк\Desktop\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2688" y="-1212690"/>
            <a:ext cx="6899150" cy="9324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д.23</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пк\Desktop\ф.342, оп.5, д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1812">
            <a:off x="107504" y="352988"/>
            <a:ext cx="5544616" cy="355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д.25</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пк\Desktop\ф.342, оп.5, д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 y="193329"/>
            <a:ext cx="5189818" cy="38534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пк\Desktop\ф.342, оп.5, д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340" y="2778909"/>
            <a:ext cx="5302156" cy="351643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220072" y="836712"/>
            <a:ext cx="3530355" cy="1754326"/>
          </a:xfrm>
          <a:prstGeom prst="rect">
            <a:avLst/>
          </a:prstGeom>
          <a:noFill/>
        </p:spPr>
        <p:txBody>
          <a:bodyPr wrap="square" lIns="91440" tIns="45720" rIns="91440" bIns="45720">
            <a:spAutoFit/>
          </a:bodyPr>
          <a:lstStyle/>
          <a:p>
            <a:pPr algn="ctr"/>
            <a:r>
              <a:rPr lang="kk-KZ" b="1" cap="all" dirty="0" smtClean="0">
                <a:ln w="9000" cmpd="sng">
                  <a:solidFill>
                    <a:srgbClr val="00B050"/>
                  </a:solidFill>
                  <a:prstDash val="solid"/>
                </a:ln>
                <a:solidFill>
                  <a:srgbClr val="FFFF00"/>
                </a:solidFill>
                <a:effectLst>
                  <a:reflection blurRad="12700" stA="28000" endPos="45000" dist="1000" dir="5400000" sy="-100000" algn="bl" rotWithShape="0"/>
                </a:effectLst>
              </a:rPr>
              <a:t>Ұлы отан соғысының 55 жылдық мерекесімен </a:t>
            </a:r>
          </a:p>
          <a:p>
            <a:pPr algn="ctr"/>
            <a:r>
              <a:rPr lang="kk-KZ" b="1" cap="all" dirty="0" smtClean="0">
                <a:ln w="9000" cmpd="sng">
                  <a:solidFill>
                    <a:srgbClr val="00B050"/>
                  </a:solidFill>
                  <a:prstDash val="solid"/>
                </a:ln>
                <a:solidFill>
                  <a:srgbClr val="FFFF00"/>
                </a:solidFill>
                <a:effectLst>
                  <a:reflection blurRad="12700" stA="28000" endPos="45000" dist="1000" dir="5400000" sy="-100000" algn="bl" rotWithShape="0"/>
                </a:effectLst>
              </a:rPr>
              <a:t>Тұңғыш ҚР Президенті </a:t>
            </a:r>
            <a:r>
              <a:rPr lang="kk-KZ" b="1" cap="all" smtClean="0">
                <a:ln w="9000" cmpd="sng">
                  <a:solidFill>
                    <a:srgbClr val="00B050"/>
                  </a:solidFill>
                  <a:prstDash val="solid"/>
                </a:ln>
                <a:solidFill>
                  <a:srgbClr val="FFFF00"/>
                </a:solidFill>
                <a:effectLst>
                  <a:reflection blurRad="12700" stA="28000" endPos="45000" dist="1000" dir="5400000" sy="-100000" algn="bl" rotWithShape="0"/>
                </a:effectLst>
              </a:rPr>
              <a:t>Н.А.НАзарбаевтың І.аЙНАЖАРОВТЫ </a:t>
            </a:r>
            <a:r>
              <a:rPr lang="kk-KZ" b="1" cap="all" dirty="0" smtClean="0">
                <a:ln w="9000" cmpd="sng">
                  <a:solidFill>
                    <a:srgbClr val="00B050"/>
                  </a:solidFill>
                  <a:prstDash val="solid"/>
                </a:ln>
                <a:solidFill>
                  <a:srgbClr val="FFFF00"/>
                </a:solidFill>
                <a:effectLst>
                  <a:reflection blurRad="12700" stA="28000" endPos="45000" dist="1000" dir="5400000" sy="-100000" algn="bl" rotWithShape="0"/>
                </a:effectLst>
              </a:rPr>
              <a:t>құттықтау хаты</a:t>
            </a:r>
            <a:endParaRPr lang="ru-RU" b="1" cap="all" dirty="0">
              <a:ln w="9000" cmpd="sng">
                <a:solidFill>
                  <a:srgbClr val="00B050"/>
                </a:solidFill>
                <a:prstDash val="solid"/>
              </a:ln>
              <a:solidFill>
                <a:srgbClr val="FFFF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2763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8496"/>
            <a:ext cx="8784976" cy="6740307"/>
          </a:xfrm>
          <a:prstGeom prst="rect">
            <a:avLst/>
          </a:prstGeom>
          <a:noFill/>
        </p:spPr>
        <p:txBody>
          <a:bodyPr wrap="square" lIns="91440" tIns="45720" rIns="91440" bIns="45720">
            <a:spAutoFit/>
          </a:bodyPr>
          <a:lstStyle/>
          <a:p>
            <a:pPr marL="285750" indent="-285750" algn="just" defTabSz="266700">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Атақ-даңқтары ұзап алысқа кетпесе де, бірақ туған елінің іргесін бекітіп, бейнетін арқалап, халық дәулетін арттыруға өздерінің қарапайым еңбектерімен үлестерін азаматтар аз болған </a:t>
            </a:r>
            <a:r>
              <a:rPr lang="kk-KZ" sz="1600" dirty="0" smtClean="0">
                <a:latin typeface="Times New Roman" panose="02020603050405020304" pitchFamily="18" charset="0"/>
                <a:cs typeface="Times New Roman" panose="02020603050405020304" pitchFamily="18" charset="0"/>
              </a:rPr>
              <a:t>жоқ. Солардың </a:t>
            </a:r>
            <a:r>
              <a:rPr lang="kk-KZ" sz="1600" dirty="0">
                <a:latin typeface="Times New Roman" panose="02020603050405020304" pitchFamily="18" charset="0"/>
                <a:cs typeface="Times New Roman" panose="02020603050405020304" pitchFamily="18" charset="0"/>
              </a:rPr>
              <a:t>бірі – Айнажаров Ішпекбай Мамбетович.</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Айнажар </a:t>
            </a:r>
            <a:r>
              <a:rPr lang="kk-KZ" sz="1600" dirty="0">
                <a:latin typeface="Times New Roman" panose="02020603050405020304" pitchFamily="18" charset="0"/>
                <a:cs typeface="Times New Roman" panose="02020603050405020304" pitchFamily="18" charset="0"/>
              </a:rPr>
              <a:t>Ішпекбай 15 желтоқсан 1919 жылы Жарма ауданы «Малай» колхозы №24-ші ауылында дүниеге келген.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1930-1936 </a:t>
            </a:r>
            <a:r>
              <a:rPr lang="kk-KZ" sz="1600" dirty="0">
                <a:latin typeface="Times New Roman" panose="02020603050405020304" pitchFamily="18" charset="0"/>
                <a:cs typeface="Times New Roman" panose="02020603050405020304" pitchFamily="18" charset="0"/>
              </a:rPr>
              <a:t>жылдары Жарма ауданы Семей облысы Октябрьге 15 жыл атындағы балалар коммунасында оқып, оқу озаты болып, Жарма ауданы Георгиевка ауылы «Абай» атындағы орта мектебін өте жақсы бағамен бітірген.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a:latin typeface="Times New Roman" panose="02020603050405020304" pitchFamily="18" charset="0"/>
                <a:cs typeface="Times New Roman" panose="02020603050405020304" pitchFamily="18" charset="0"/>
              </a:rPr>
              <a:t>1939 жылы Алматыдағы жоғарғы ауылшаруашылық мектебінде оқып жүргенде, әскер қатарына 10 желтоқсан 1936 жылы шақырылған.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Әскер </a:t>
            </a:r>
            <a:r>
              <a:rPr lang="kk-KZ" sz="1600" dirty="0">
                <a:latin typeface="Times New Roman" panose="02020603050405020304" pitchFamily="18" charset="0"/>
                <a:cs typeface="Times New Roman" panose="02020603050405020304" pitchFamily="18" charset="0"/>
              </a:rPr>
              <a:t>қатарында жүріп өз еркімен Финляндия соғысына 9 қаңтар 1940 жылы аттанған</a:t>
            </a:r>
            <a:r>
              <a:rPr lang="kk-KZ" sz="1600" dirty="0" smtClean="0">
                <a:latin typeface="Times New Roman" panose="02020603050405020304" pitchFamily="18" charset="0"/>
                <a:cs typeface="Times New Roman" panose="02020603050405020304" pitchFamily="18" charset="0"/>
              </a:rPr>
              <a:t>. 1941 </a:t>
            </a:r>
            <a:r>
              <a:rPr lang="kk-KZ" sz="1600" dirty="0">
                <a:latin typeface="Times New Roman" panose="02020603050405020304" pitchFamily="18" charset="0"/>
                <a:cs typeface="Times New Roman" panose="02020603050405020304" pitchFamily="18" charset="0"/>
              </a:rPr>
              <a:t>жылы соғыстан аман-есен оралғаннан кейін, өз Отанын қорғау үшін қайта соғысқа аттанып 333 атқыштар полкі 6 дивизиясына </a:t>
            </a:r>
            <a:r>
              <a:rPr lang="kk-KZ" sz="1600" dirty="0" smtClean="0">
                <a:latin typeface="Times New Roman" panose="02020603050405020304" pitchFamily="18" charset="0"/>
                <a:cs typeface="Times New Roman" panose="02020603050405020304" pitchFamily="18" charset="0"/>
              </a:rPr>
              <a:t>қабылданған.</a:t>
            </a: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1941 </a:t>
            </a:r>
            <a:r>
              <a:rPr lang="kk-KZ" sz="1600" dirty="0">
                <a:latin typeface="Times New Roman" panose="02020603050405020304" pitchFamily="18" charset="0"/>
                <a:cs typeface="Times New Roman" panose="02020603050405020304" pitchFamily="18" charset="0"/>
              </a:rPr>
              <a:t>жылдың 6 тамыз айында Германия түбінде басынан конфузия ауыр жарақат алған.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Айнажар </a:t>
            </a:r>
            <a:r>
              <a:rPr lang="kk-KZ" sz="1600" dirty="0">
                <a:latin typeface="Times New Roman" panose="02020603050405020304" pitchFamily="18" charset="0"/>
                <a:cs typeface="Times New Roman" panose="02020603050405020304" pitchFamily="18" charset="0"/>
              </a:rPr>
              <a:t>Ішпекбай 1944 жылы 30 тамыз айында Исатаева </a:t>
            </a:r>
            <a:r>
              <a:rPr lang="kk-KZ" sz="1600" dirty="0" smtClean="0">
                <a:latin typeface="Times New Roman" panose="02020603050405020304" pitchFamily="18" charset="0"/>
                <a:cs typeface="Times New Roman" panose="02020603050405020304" pitchFamily="18" charset="0"/>
              </a:rPr>
              <a:t>Токтасын анамызбен </a:t>
            </a:r>
            <a:r>
              <a:rPr lang="kk-KZ" sz="1600" dirty="0">
                <a:latin typeface="Times New Roman" panose="02020603050405020304" pitchFamily="18" charset="0"/>
                <a:cs typeface="Times New Roman" panose="02020603050405020304" pitchFamily="18" charset="0"/>
              </a:rPr>
              <a:t>отбасын </a:t>
            </a:r>
            <a:r>
              <a:rPr lang="kk-KZ" sz="1600" dirty="0" smtClean="0">
                <a:latin typeface="Times New Roman" panose="02020603050405020304" pitchFamily="18" charset="0"/>
                <a:cs typeface="Times New Roman" panose="02020603050405020304" pitchFamily="18" charset="0"/>
              </a:rPr>
              <a:t>құрған.</a:t>
            </a:r>
            <a:r>
              <a:rPr lang="kk-KZ" sz="1600" dirty="0">
                <a:latin typeface="Times New Roman" panose="02020603050405020304" pitchFamily="18" charset="0"/>
                <a:cs typeface="Times New Roman" panose="02020603050405020304" pitchFamily="18" charset="0"/>
              </a:rPr>
              <a:t>	</a:t>
            </a:r>
            <a:endParaRPr lang="kk-KZ" sz="1600" dirty="0" smtClean="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1945-1947 </a:t>
            </a:r>
            <a:r>
              <a:rPr lang="kk-KZ" sz="1600" dirty="0">
                <a:latin typeface="Times New Roman" panose="02020603050405020304" pitchFamily="18" charset="0"/>
                <a:cs typeface="Times New Roman" panose="02020603050405020304" pitchFamily="18" charset="0"/>
              </a:rPr>
              <a:t>жылдары Алматыдағы заңгерлер дайындайтын мектепті бітіріп, өз маманы бойынша Аягөз қаласының Аудан аралық база мекемесінде заңгер, Аягөз қалалық прокуратурасының заңгер болып бейбітті еңбек етіп, көпшіліктің сый құрметіне бөленіп, көптеген алғыс хаттармен, құрмет грамоталарымен марапатталған.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Айнажар Ішпекбайға  20 қырқүйек 1947 жылы «Ұлы Отан соғысындағы еңбек қажырлығы үшін» медалімен марапатталған. </a:t>
            </a:r>
          </a:p>
          <a:p>
            <a:pPr marL="285750" indent="-285750" algn="just" defTabSz="266700">
              <a:buFont typeface="Wingdings" panose="05000000000000000000" pitchFamily="2" charset="2"/>
              <a:buChar char="Ø"/>
            </a:pP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9 </a:t>
            </a:r>
            <a:r>
              <a:rPr lang="kk-KZ" sz="1600" dirty="0">
                <a:latin typeface="Times New Roman" panose="02020603050405020304" pitchFamily="18" charset="0"/>
                <a:cs typeface="Times New Roman" panose="02020603050405020304" pitchFamily="18" charset="0"/>
              </a:rPr>
              <a:t>мамыр 1970 жылы «1941-1945 жылдардағы Ұлы Отан соғысының жеңісіне 25 жыл» белгісі берілген.</a:t>
            </a:r>
            <a:endParaRPr lang="ru-RU" sz="1600" dirty="0">
              <a:latin typeface="Times New Roman" panose="02020603050405020304" pitchFamily="18" charset="0"/>
              <a:cs typeface="Times New Roman" panose="02020603050405020304" pitchFamily="18" charset="0"/>
            </a:endParaRPr>
          </a:p>
          <a:p>
            <a:pPr marL="285750" indent="-285750" algn="just" defTabSz="266700">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4 </a:t>
            </a:r>
            <a:r>
              <a:rPr lang="kk-KZ" sz="1600" dirty="0">
                <a:latin typeface="Times New Roman" panose="02020603050405020304" pitchFamily="18" charset="0"/>
                <a:cs typeface="Times New Roman" panose="02020603050405020304" pitchFamily="18" charset="0"/>
              </a:rPr>
              <a:t>қараша 1974 жылы «Ұлы Окябрь 57 жыл, еңбектегі жарыстардағы жоғарғы өрсеткіштері үшін»- бас заңгерге тқұрмет грамотасы берілген.</a:t>
            </a:r>
            <a:endParaRPr lang="ru-RU"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8496"/>
            <a:ext cx="8784976" cy="400110"/>
          </a:xfrm>
          <a:prstGeom prst="rect">
            <a:avLst/>
          </a:prstGeom>
          <a:noFill/>
        </p:spPr>
        <p:txBody>
          <a:bodyPr wrap="square" lIns="91440" tIns="45720" rIns="91440" bIns="45720">
            <a:spAutoFit/>
          </a:bodyPr>
          <a:lstStyle/>
          <a:p>
            <a:pPr algn="just"/>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99392"/>
            <a:ext cx="8784976" cy="6986528"/>
          </a:xfrm>
          <a:prstGeom prst="rect">
            <a:avLst/>
          </a:prstGeom>
        </p:spPr>
        <p:txBody>
          <a:bodyPr wrap="square">
            <a:spAutoFit/>
          </a:bodyPr>
          <a:lstStyle/>
          <a:p>
            <a:pPr marL="285750" indent="-285750" algn="just">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8 </a:t>
            </a:r>
            <a:r>
              <a:rPr lang="kk-KZ" sz="1600" dirty="0">
                <a:latin typeface="Times New Roman" panose="02020603050405020304" pitchFamily="18" charset="0"/>
                <a:cs typeface="Times New Roman" panose="02020603050405020304" pitchFamily="18" charset="0"/>
              </a:rPr>
              <a:t>мамыр 1974 жылы «Ұлы Отан соғысы Германияны фашизімдігін талқандағаны үшін» құрмет грамотасымен марапатталды.</a:t>
            </a: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9 </a:t>
            </a:r>
            <a:r>
              <a:rPr lang="kk-KZ" sz="1600" dirty="0">
                <a:latin typeface="Times New Roman" panose="02020603050405020304" pitchFamily="18" charset="0"/>
                <a:cs typeface="Times New Roman" panose="02020603050405020304" pitchFamily="18" charset="0"/>
              </a:rPr>
              <a:t>мамыр 1975 жылы «30 жыл гитлерлік Германия түбіндегі жеңісі үшін» мерекелік медалімен марапатталды.</a:t>
            </a: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9 </a:t>
            </a:r>
            <a:r>
              <a:rPr lang="kk-KZ" sz="1600" dirty="0">
                <a:latin typeface="Times New Roman" panose="02020603050405020304" pitchFamily="18" charset="0"/>
                <a:cs typeface="Times New Roman" panose="02020603050405020304" pitchFamily="18" charset="0"/>
              </a:rPr>
              <a:t>мамыр 1976 жылы «1941-1945 жылдардағы Ұлы Отан соғысының жеңісіне 30 жыл» мерекелік медалімен марапатталған.</a:t>
            </a: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2 </a:t>
            </a:r>
            <a:r>
              <a:rPr lang="kk-KZ" sz="1600" dirty="0">
                <a:latin typeface="Times New Roman" panose="02020603050405020304" pitchFamily="18" charset="0"/>
                <a:cs typeface="Times New Roman" panose="02020603050405020304" pitchFamily="18" charset="0"/>
              </a:rPr>
              <a:t>қаңтар 1979 жылы «Кеңес Одағы әскерінің құрылғанына 60 жыл» медалімен марапатталған.</a:t>
            </a: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28 </a:t>
            </a:r>
            <a:r>
              <a:rPr lang="kk-KZ" sz="1600" dirty="0">
                <a:latin typeface="Times New Roman" panose="02020603050405020304" pitchFamily="18" charset="0"/>
                <a:cs typeface="Times New Roman" panose="02020603050405020304" pitchFamily="18" charset="0"/>
              </a:rPr>
              <a:t>желтоқсан 1984 жылы «Еңбек ардагері» медалімен марапатталған.</a:t>
            </a:r>
            <a:endParaRPr lang="ru-RU" sz="1600" dirty="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kk-KZ" sz="1600" dirty="0" smtClean="0">
                <a:latin typeface="Times New Roman" panose="02020603050405020304" pitchFamily="18" charset="0"/>
                <a:cs typeface="Times New Roman" panose="02020603050405020304" pitchFamily="18" charset="0"/>
              </a:rPr>
              <a:t>	8 </a:t>
            </a:r>
            <a:r>
              <a:rPr lang="kk-KZ" sz="1600" dirty="0">
                <a:latin typeface="Times New Roman" panose="02020603050405020304" pitchFamily="18" charset="0"/>
                <a:cs typeface="Times New Roman" panose="02020603050405020304" pitchFamily="18" charset="0"/>
              </a:rPr>
              <a:t>мамыр 1985 жылы Қазақстан Компартиясы Аякөз аудандық комитеті атынан «</a:t>
            </a:r>
            <a:r>
              <a:rPr lang="kk-KZ" sz="1600" dirty="0" smtClean="0">
                <a:latin typeface="Times New Roman" panose="02020603050405020304" pitchFamily="18" charset="0"/>
                <a:cs typeface="Times New Roman" panose="02020603050405020304" pitchFamily="18" charset="0"/>
              </a:rPr>
              <a:t>1941-	1945 </a:t>
            </a:r>
            <a:r>
              <a:rPr lang="kk-KZ" sz="1600" dirty="0">
                <a:latin typeface="Times New Roman" panose="02020603050405020304" pitchFamily="18" charset="0"/>
                <a:cs typeface="Times New Roman" panose="02020603050405020304" pitchFamily="18" charset="0"/>
              </a:rPr>
              <a:t>жылдардағы Ұлы Отан соғысының жеңісіне 40 жыл» құрмет грамотасы табыс </a:t>
            </a:r>
            <a:r>
              <a:rPr lang="kk-KZ" sz="1600" dirty="0" smtClean="0">
                <a:latin typeface="Times New Roman" panose="02020603050405020304" pitchFamily="18" charset="0"/>
                <a:cs typeface="Times New Roman" panose="02020603050405020304" pitchFamily="18" charset="0"/>
              </a:rPr>
              <a:t>етілген.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11 </a:t>
            </a:r>
            <a:r>
              <a:rPr lang="kk-KZ" sz="1600" dirty="0">
                <a:latin typeface="Times New Roman" panose="02020603050405020304" pitchFamily="18" charset="0"/>
                <a:cs typeface="Times New Roman" panose="02020603050405020304" pitchFamily="18" charset="0"/>
              </a:rPr>
              <a:t>наурыз 1985 жыл «Отан соғысының II-дәрежесі» орденімн </a:t>
            </a:r>
            <a:r>
              <a:rPr lang="kk-KZ" sz="1600" dirty="0" smtClean="0">
                <a:latin typeface="Times New Roman" panose="02020603050405020304" pitchFamily="18" charset="0"/>
                <a:cs typeface="Times New Roman" panose="02020603050405020304" pitchFamily="18" charset="0"/>
              </a:rPr>
              <a:t>марапатталған.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9 </a:t>
            </a:r>
            <a:r>
              <a:rPr lang="kk-KZ" sz="1600" dirty="0">
                <a:latin typeface="Times New Roman" panose="02020603050405020304" pitchFamily="18" charset="0"/>
                <a:cs typeface="Times New Roman" panose="02020603050405020304" pitchFamily="18" charset="0"/>
              </a:rPr>
              <a:t>мамыр 1985 жылы «1941-1945 жылдардағы Ұлы Отан соғысының жеңісіне 40 жыл» мерекелік медалімен </a:t>
            </a:r>
            <a:r>
              <a:rPr lang="kk-KZ" sz="1600" dirty="0" smtClean="0">
                <a:latin typeface="Times New Roman" panose="02020603050405020304" pitchFamily="18" charset="0"/>
                <a:cs typeface="Times New Roman" panose="02020603050405020304" pitchFamily="18" charset="0"/>
              </a:rPr>
              <a:t>марапатталған.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20 </a:t>
            </a:r>
            <a:r>
              <a:rPr lang="kk-KZ" sz="1600" dirty="0">
                <a:latin typeface="Times New Roman" panose="02020603050405020304" pitchFamily="18" charset="0"/>
                <a:cs typeface="Times New Roman" panose="02020603050405020304" pitchFamily="18" charset="0"/>
              </a:rPr>
              <a:t>маусым 1988 жылы «Кеңес Одағы әскерінің құрылғанына 70 жыл» медалімен </a:t>
            </a:r>
            <a:r>
              <a:rPr lang="kk-KZ" sz="1600" dirty="0" smtClean="0">
                <a:latin typeface="Times New Roman" panose="02020603050405020304" pitchFamily="18" charset="0"/>
                <a:cs typeface="Times New Roman" panose="02020603050405020304" pitchFamily="18" charset="0"/>
              </a:rPr>
              <a:t>марапатталған.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9 </a:t>
            </a:r>
            <a:r>
              <a:rPr lang="kk-KZ" sz="1600" dirty="0">
                <a:latin typeface="Times New Roman" panose="02020603050405020304" pitchFamily="18" charset="0"/>
                <a:cs typeface="Times New Roman" panose="02020603050405020304" pitchFamily="18" charset="0"/>
              </a:rPr>
              <a:t>мамыр 1995 жылы «1941-1945 жылдардағы Ұлы Отан соғысының жеңісіне 50 жыл» мерекелік медалімен </a:t>
            </a:r>
            <a:r>
              <a:rPr lang="kk-KZ" sz="1600" dirty="0" smtClean="0">
                <a:latin typeface="Times New Roman" panose="02020603050405020304" pitchFamily="18" charset="0"/>
                <a:cs typeface="Times New Roman" panose="02020603050405020304" pitchFamily="18" charset="0"/>
              </a:rPr>
              <a:t>марапатталған.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22 </a:t>
            </a:r>
            <a:r>
              <a:rPr lang="kk-KZ" sz="1600" dirty="0">
                <a:latin typeface="Times New Roman" panose="02020603050405020304" pitchFamily="18" charset="0"/>
                <a:cs typeface="Times New Roman" panose="02020603050405020304" pitchFamily="18" charset="0"/>
              </a:rPr>
              <a:t>ақпан 1997 жылы «Кеңес Одағының Маршалы Г.К.Жуков» медалімен </a:t>
            </a:r>
            <a:r>
              <a:rPr lang="kk-KZ" sz="1600" dirty="0" smtClean="0">
                <a:latin typeface="Times New Roman" panose="02020603050405020304" pitchFamily="18" charset="0"/>
                <a:cs typeface="Times New Roman" panose="02020603050405020304" pitchFamily="18" charset="0"/>
              </a:rPr>
              <a:t>марапатталған.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8 </a:t>
            </a:r>
            <a:r>
              <a:rPr lang="kk-KZ" sz="1600" dirty="0">
                <a:latin typeface="Times New Roman" panose="02020603050405020304" pitchFamily="18" charset="0"/>
                <a:cs typeface="Times New Roman" panose="02020603050405020304" pitchFamily="18" charset="0"/>
              </a:rPr>
              <a:t>қазан 1999 жылы 1941-1945 жылдардағы Ұлы Отан соғысындағы Жеңістің 55 жылы құрметіне «1941-1945 жылдардағысоғыс ардагерлері» белгісі </a:t>
            </a:r>
            <a:r>
              <a:rPr lang="kk-KZ" sz="1600" dirty="0" smtClean="0">
                <a:latin typeface="Times New Roman" panose="02020603050405020304" pitchFamily="18" charset="0"/>
                <a:cs typeface="Times New Roman" panose="02020603050405020304" pitchFamily="18" charset="0"/>
              </a:rPr>
              <a:t>тапсырылған.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9 </a:t>
            </a:r>
            <a:r>
              <a:rPr lang="kk-KZ" sz="1600" dirty="0">
                <a:latin typeface="Times New Roman" panose="02020603050405020304" pitchFamily="18" charset="0"/>
                <a:cs typeface="Times New Roman" panose="02020603050405020304" pitchFamily="18" charset="0"/>
              </a:rPr>
              <a:t>мамыр 2000 жылы Шығыс-Қазақстан облысының әкімінен «1941-1945 жылдардағы Ұлы Отан соғысының жеңісіне 55 жыл» құрмет грамотасы табыс </a:t>
            </a:r>
            <a:r>
              <a:rPr lang="kk-KZ" sz="1600" dirty="0" smtClean="0">
                <a:latin typeface="Times New Roman" panose="02020603050405020304" pitchFamily="18" charset="0"/>
                <a:cs typeface="Times New Roman" panose="02020603050405020304" pitchFamily="18" charset="0"/>
              </a:rPr>
              <a:t>етілген.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Айнажар </a:t>
            </a:r>
            <a:r>
              <a:rPr lang="kk-KZ" sz="1600" dirty="0">
                <a:latin typeface="Times New Roman" panose="02020603050405020304" pitchFamily="18" charset="0"/>
                <a:cs typeface="Times New Roman" panose="02020603050405020304" pitchFamily="18" charset="0"/>
              </a:rPr>
              <a:t>Ішпекбай 2001 жылы 2 қаңтар айында өмірден </a:t>
            </a:r>
            <a:r>
              <a:rPr lang="kk-KZ" sz="1600" dirty="0" smtClean="0">
                <a:latin typeface="Times New Roman" panose="02020603050405020304" pitchFamily="18" charset="0"/>
                <a:cs typeface="Times New Roman" panose="02020603050405020304" pitchFamily="18" charset="0"/>
              </a:rPr>
              <a:t>өткен.</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Айнажар </a:t>
            </a:r>
            <a:r>
              <a:rPr lang="kk-KZ" sz="1600" dirty="0">
                <a:latin typeface="Times New Roman" panose="02020603050405020304" pitchFamily="18" charset="0"/>
                <a:cs typeface="Times New Roman" panose="02020603050405020304" pitchFamily="18" charset="0"/>
              </a:rPr>
              <a:t>Ішпекбай Мамбетовичтің жеке тектік құжаттарын Аягөз аудандық мемлекеттік мұрағатына баласы Айнажар Калибек Ішпекбайұлы өз еркімен сақталымға табыс </a:t>
            </a:r>
            <a:r>
              <a:rPr lang="kk-KZ" sz="1600" dirty="0" smtClean="0">
                <a:latin typeface="Times New Roman" panose="02020603050405020304" pitchFamily="18" charset="0"/>
                <a:cs typeface="Times New Roman" panose="02020603050405020304" pitchFamily="18" charset="0"/>
              </a:rPr>
              <a:t>етті.</a:t>
            </a:r>
            <a:endParaRPr lang="ru-RU" sz="1600" dirty="0" smtClean="0">
              <a:latin typeface="Times New Roman" panose="02020603050405020304" pitchFamily="18" charset="0"/>
              <a:cs typeface="Times New Roman" panose="02020603050405020304" pitchFamily="18" charset="0"/>
            </a:endParaRPr>
          </a:p>
          <a:p>
            <a:pPr marL="285750" indent="-285750" algn="just" defTabSz="185738">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2010 </a:t>
            </a:r>
            <a:r>
              <a:rPr lang="kk-KZ" sz="1600" dirty="0">
                <a:latin typeface="Times New Roman" panose="02020603050405020304" pitchFamily="18" charset="0"/>
                <a:cs typeface="Times New Roman" panose="02020603050405020304" pitchFamily="18" charset="0"/>
              </a:rPr>
              <a:t>жылы ақпан айынан бастап Айнажар Ішпекбай Мамбетовичтің құжаттары ғылыми-техникалық өңдеуден өтті.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9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д.2</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 name="Picture 2" descr="C:\Users\пк\Desktop\ф.342, оп.5, д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11" t="1169" r="4392" b="61600"/>
          <a:stretch/>
        </p:blipFill>
        <p:spPr bwMode="auto">
          <a:xfrm>
            <a:off x="611560" y="620688"/>
            <a:ext cx="7966915"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627340" y="5229200"/>
            <a:ext cx="7272808" cy="338554"/>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kk-KZ"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І.Айнажаров </a:t>
            </a:r>
            <a:r>
              <a:rPr lang="kk-KZ"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 жақтан </a:t>
            </a:r>
            <a:r>
              <a:rPr lang="kk-KZ"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төртінші</a:t>
            </a:r>
            <a:endPar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2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к\Desktop\ф.342, оп.5, д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95" y="-27384"/>
            <a:ext cx="9783219" cy="66967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д.9</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2291" name="Picture 3" descr="C:\Users\пк\Desktop\ф.342, оп.5, д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1" r="2690" b="4974"/>
          <a:stretch/>
        </p:blipFill>
        <p:spPr bwMode="auto">
          <a:xfrm>
            <a:off x="-5920" y="332656"/>
            <a:ext cx="6107836" cy="4205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9112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д.15</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C:\Users\пк\Desktop\ф.342, оп.5, д2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7" t="1812" r="5025" b="1856"/>
          <a:stretch/>
        </p:blipFill>
        <p:spPr bwMode="auto">
          <a:xfrm rot="5400000">
            <a:off x="3257433" y="-2745264"/>
            <a:ext cx="2683819" cy="8695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C:\Users\пк\Desktop\ф.342, оп.5, д2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9" t="2536"/>
          <a:stretch/>
        </p:blipFill>
        <p:spPr bwMode="auto">
          <a:xfrm rot="5400000">
            <a:off x="3170647" y="5818"/>
            <a:ext cx="2857385" cy="8695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2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Desktop\ф.342, оп.5, д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0" r="50264" b="47179"/>
          <a:stretch/>
        </p:blipFill>
        <p:spPr bwMode="auto">
          <a:xfrm rot="5400000">
            <a:off x="891885" y="-315356"/>
            <a:ext cx="2799432" cy="4080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2" descr="C:\Users\пк\Desktop\ф.342, оп.5, д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64" b="47279"/>
          <a:stretch/>
        </p:blipFill>
        <p:spPr bwMode="auto">
          <a:xfrm rot="5400000">
            <a:off x="5236659" y="-343465"/>
            <a:ext cx="2799432" cy="4080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8" name="Picture 2" descr="C:\Users\пк\Desktop\ф.342, оп.5, д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58" t="62060" r="11663" b="1639"/>
          <a:stretch/>
        </p:blipFill>
        <p:spPr bwMode="auto">
          <a:xfrm>
            <a:off x="2195736" y="3274383"/>
            <a:ext cx="4113323" cy="2809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д.16</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2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Desktop\ф.342, оп.5, д2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944"/>
          <a:stretch/>
        </p:blipFill>
        <p:spPr bwMode="auto">
          <a:xfrm rot="5400000">
            <a:off x="4966018" y="2221306"/>
            <a:ext cx="3299730" cy="4553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д.17</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пк\Desktop\ф.342, оп.5, д2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033"/>
          <a:stretch/>
        </p:blipFill>
        <p:spPr bwMode="auto">
          <a:xfrm rot="5400000">
            <a:off x="811618" y="-394604"/>
            <a:ext cx="3428288" cy="4553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9112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пк\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4091" y="-1798067"/>
            <a:ext cx="7018256" cy="10127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p:cNvSpPr txBox="1"/>
          <p:nvPr/>
        </p:nvSpPr>
        <p:spPr>
          <a:xfrm>
            <a:off x="26244" y="6255291"/>
            <a:ext cx="9143999" cy="584775"/>
          </a:xfrm>
          <a:prstGeom prst="rect">
            <a:avLst/>
          </a:prstGeom>
          <a:solidFill>
            <a:srgbClr val="00B0F0"/>
          </a:solidFill>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оп.5, д.18</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C:\Users\пк\Desktop\ф.342, оп.5, д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1953" y="-287857"/>
            <a:ext cx="4608513" cy="5561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911295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78</TotalTime>
  <Words>374</Words>
  <Application>Microsoft Office PowerPoint</Application>
  <PresentationFormat>Экран (4:3)</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26</cp:revision>
  <dcterms:created xsi:type="dcterms:W3CDTF">2025-02-14T09:00:06Z</dcterms:created>
  <dcterms:modified xsi:type="dcterms:W3CDTF">2025-02-25T05:50:31Z</dcterms:modified>
</cp:coreProperties>
</file>